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7.xml" ContentType="application/vnd.openxmlformats-officedocument.presentationml.slide+xml"/>
  <Override PartName="/ppt/slides/slide4.xml" ContentType="application/vnd.openxmlformats-officedocument.presentationml.slide+xml"/>
  <Override PartName="/ppt/slides/slide1.xml" ContentType="application/vnd.openxmlformats-officedocument.presentationml.slide+xml"/>
  <Override PartName="/ppt/slides/slide10.xml" ContentType="application/vnd.openxmlformats-officedocument.presentationml.slide+xml"/>
  <Override PartName="/ppt/slides/slide5.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1.xml" ContentType="application/vnd.openxmlformats-officedocument.presentationml.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theme/theme2.xml" ContentType="application/vnd.openxmlformats-officedocument.theme+xml"/>
  <Override PartName="/ppt/theme/theme1.xml" ContentType="application/vnd.openxmlformats-officedocument.theme+xml"/>
  <Override PartName="/ppt/theme/themeOverride1.xml" ContentType="application/vnd.openxmlformats-officedocument.themeOverride+xml"/>
  <Override PartName="/ppt/notesMasters/notesMaster1.xml" ContentType="application/vnd.openxmlformats-officedocument.presentationml.notesMaster+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7" r:id="rId2"/>
    <p:sldId id="258" r:id="rId3"/>
    <p:sldId id="259" r:id="rId4"/>
    <p:sldId id="260" r:id="rId5"/>
    <p:sldId id="263" r:id="rId6"/>
    <p:sldId id="271" r:id="rId7"/>
    <p:sldId id="273" r:id="rId8"/>
    <p:sldId id="270" r:id="rId9"/>
    <p:sldId id="274" r:id="rId10"/>
    <p:sldId id="275" r:id="rId11"/>
    <p:sldId id="264" r:id="rId12"/>
    <p:sldId id="265" r:id="rId13"/>
    <p:sldId id="266" r:id="rId14"/>
    <p:sldId id="267" r:id="rId15"/>
    <p:sldId id="268" r:id="rId16"/>
    <p:sldId id="269" r:id="rId1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59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B9D1E6-E202-485F-B08D-726199DBE112}" type="datetimeFigureOut">
              <a:rPr lang="fr-FR" smtClean="0"/>
              <a:t>28/02/2022</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286A91-8E1D-4A6E-A1C1-A91ADE921265}" type="slidenum">
              <a:rPr lang="fr-FR" smtClean="0"/>
              <a:t>‹N°›</a:t>
            </a:fld>
            <a:endParaRPr lang="fr-FR"/>
          </a:p>
        </p:txBody>
      </p:sp>
    </p:spTree>
    <p:extLst>
      <p:ext uri="{BB962C8B-B14F-4D97-AF65-F5344CB8AC3E}">
        <p14:creationId xmlns:p14="http://schemas.microsoft.com/office/powerpoint/2010/main" val="2170612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DC286A91-8E1D-4A6E-A1C1-A91ADE921265}" type="slidenum">
              <a:rPr lang="fr-FR" smtClean="0"/>
              <a:t>3</a:t>
            </a:fld>
            <a:endParaRPr lang="fr-FR"/>
          </a:p>
        </p:txBody>
      </p:sp>
    </p:spTree>
    <p:extLst>
      <p:ext uri="{BB962C8B-B14F-4D97-AF65-F5344CB8AC3E}">
        <p14:creationId xmlns:p14="http://schemas.microsoft.com/office/powerpoint/2010/main" val="16405407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FB1B1F36-E548-4A86-A425-5DB1D236B020}" type="datetimeFigureOut">
              <a:rPr lang="fr-FR" smtClean="0"/>
              <a:t>28/02/2022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17554575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B1B1F36-E548-4A86-A425-5DB1D236B020}" type="datetimeFigureOut">
              <a:rPr lang="fr-FR" smtClean="0"/>
              <a:t>28/02/2022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2127335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FB1B1F36-E548-4A86-A425-5DB1D236B020}" type="datetimeFigureOut">
              <a:rPr lang="fr-FR" smtClean="0"/>
              <a:t>28/02/2022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35404261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B1B1F36-E548-4A86-A425-5DB1D236B020}" type="datetimeFigureOut">
              <a:rPr lang="fr-FR" smtClean="0"/>
              <a:t>28/02/2022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4088718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FB1B1F36-E548-4A86-A425-5DB1D236B020}" type="datetimeFigureOut">
              <a:rPr lang="fr-FR" smtClean="0"/>
              <a:t>28/02/2022</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8502779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FB1B1F36-E548-4A86-A425-5DB1D236B020}" type="datetimeFigureOut">
              <a:rPr lang="fr-FR" smtClean="0"/>
              <a:t>28/02/2022</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15856130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B1B1F36-E548-4A86-A425-5DB1D236B020}" type="datetimeFigureOut">
              <a:rPr lang="fr-FR" smtClean="0"/>
              <a:t>28/02/2022</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2804290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FB1B1F36-E548-4A86-A425-5DB1D236B020}" type="datetimeFigureOut">
              <a:rPr lang="fr-FR" smtClean="0"/>
              <a:t>28/02/2022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22806487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FB1B1F36-E548-4A86-A425-5DB1D236B020}" type="datetimeFigureOut">
              <a:rPr lang="fr-FR" smtClean="0"/>
              <a:t>28/02/2022</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1023561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B1B1F36-E548-4A86-A425-5DB1D236B020}" type="datetimeFigureOut">
              <a:rPr lang="fr-FR" smtClean="0"/>
              <a:t>28/02/2022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410868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B1B1F36-E548-4A86-A425-5DB1D236B020}" type="datetimeFigureOut">
              <a:rPr lang="fr-FR" smtClean="0"/>
              <a:t>28/02/2022</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24976655-ECAF-4AEA-85E7-B42C5A9BCE09}" type="slidenum">
              <a:rPr lang="fr-FR" smtClean="0"/>
              <a:t>‹N°›</a:t>
            </a:fld>
            <a:endParaRPr lang="fr-FR"/>
          </a:p>
        </p:txBody>
      </p:sp>
    </p:spTree>
    <p:extLst>
      <p:ext uri="{BB962C8B-B14F-4D97-AF65-F5344CB8AC3E}">
        <p14:creationId xmlns:p14="http://schemas.microsoft.com/office/powerpoint/2010/main" val="580949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1B1F36-E548-4A86-A425-5DB1D236B020}" type="datetimeFigureOut">
              <a:rPr lang="fr-FR" smtClean="0"/>
              <a:t>28/02/2022</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976655-ECAF-4AEA-85E7-B42C5A9BCE09}" type="slidenum">
              <a:rPr lang="fr-FR" smtClean="0"/>
              <a:t>‹N°›</a:t>
            </a:fld>
            <a:endParaRPr lang="fr-FR"/>
          </a:p>
        </p:txBody>
      </p:sp>
    </p:spTree>
    <p:extLst>
      <p:ext uri="{BB962C8B-B14F-4D97-AF65-F5344CB8AC3E}">
        <p14:creationId xmlns:p14="http://schemas.microsoft.com/office/powerpoint/2010/main" val="31331050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2733436" y="2094792"/>
            <a:ext cx="7283933" cy="2468415"/>
          </a:xfrm>
        </p:spPr>
        <p:txBody>
          <a:bodyPr>
            <a:normAutofit/>
          </a:bodyPr>
          <a:lstStyle/>
          <a:p>
            <a:pPr rtl="1"/>
            <a:endParaRPr lang="ar-MA" sz="2800" dirty="0"/>
          </a:p>
          <a:p>
            <a:pPr rtl="1"/>
            <a:r>
              <a:rPr lang="ar-MA" sz="3900" b="1" dirty="0" smtClean="0">
                <a:solidFill>
                  <a:srgbClr val="C00000"/>
                </a:solidFill>
                <a:latin typeface="+mj-lt"/>
                <a:ea typeface="+mj-ea"/>
              </a:rPr>
              <a:t>الحملة التحسيسية </a:t>
            </a:r>
            <a:r>
              <a:rPr lang="ar-EG" sz="3900" b="1" dirty="0" smtClean="0">
                <a:solidFill>
                  <a:srgbClr val="C00000"/>
                </a:solidFill>
                <a:latin typeface="+mj-lt"/>
                <a:ea typeface="+mj-ea"/>
              </a:rPr>
              <a:t>لحمى </a:t>
            </a:r>
            <a:r>
              <a:rPr lang="ar-EG" sz="3900" b="1" dirty="0">
                <a:solidFill>
                  <a:srgbClr val="C00000"/>
                </a:solidFill>
                <a:latin typeface="+mj-lt"/>
                <a:ea typeface="+mj-ea"/>
              </a:rPr>
              <a:t>الروماتيزمية وأمراض</a:t>
            </a:r>
            <a:r>
              <a:rPr lang="ar-MA" sz="3900" b="1" dirty="0">
                <a:solidFill>
                  <a:srgbClr val="C00000"/>
                </a:solidFill>
                <a:latin typeface="+mj-lt"/>
                <a:ea typeface="+mj-ea"/>
              </a:rPr>
              <a:t> </a:t>
            </a:r>
            <a:r>
              <a:rPr lang="ar-EG" sz="3900" b="1" dirty="0">
                <a:solidFill>
                  <a:srgbClr val="C00000"/>
                </a:solidFill>
                <a:latin typeface="+mj-lt"/>
                <a:ea typeface="+mj-ea"/>
              </a:rPr>
              <a:t>القلب الروماتيزمية</a:t>
            </a:r>
          </a:p>
          <a:p>
            <a:pPr rtl="1"/>
            <a:endParaRPr lang="fr-FR" dirty="0"/>
          </a:p>
        </p:txBody>
      </p:sp>
      <p:pic>
        <p:nvPicPr>
          <p:cNvPr id="4" name="Image 3"/>
          <p:cNvPicPr>
            <a:picLocks noChangeAspect="1"/>
          </p:cNvPicPr>
          <p:nvPr/>
        </p:nvPicPr>
        <p:blipFill>
          <a:blip r:embed="rId2"/>
          <a:stretch>
            <a:fillRect/>
          </a:stretch>
        </p:blipFill>
        <p:spPr>
          <a:xfrm>
            <a:off x="2135560" y="188640"/>
            <a:ext cx="8136904" cy="1080120"/>
          </a:xfrm>
          <a:prstGeom prst="rect">
            <a:avLst/>
          </a:prstGeom>
        </p:spPr>
      </p:pic>
    </p:spTree>
    <p:extLst>
      <p:ext uri="{BB962C8B-B14F-4D97-AF65-F5344CB8AC3E}">
        <p14:creationId xmlns:p14="http://schemas.microsoft.com/office/powerpoint/2010/main" val="4745361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033464" y="248518"/>
            <a:ext cx="7996486" cy="1084982"/>
          </a:xfrm>
        </p:spPr>
        <p:txBody>
          <a:bodyPr>
            <a:normAutofit/>
          </a:bodyPr>
          <a:lstStyle/>
          <a:p>
            <a:pPr algn="r"/>
            <a:r>
              <a:rPr lang="ar-EG" b="1" dirty="0" smtClean="0">
                <a:solidFill>
                  <a:srgbClr val="C00000"/>
                </a:solidFill>
                <a:cs typeface="+mn-cs"/>
              </a:rPr>
              <a:t>المحتو</a:t>
            </a:r>
            <a:r>
              <a:rPr lang="ar-MA" b="1" dirty="0" smtClean="0">
                <a:solidFill>
                  <a:srgbClr val="C00000"/>
                </a:solidFill>
                <a:cs typeface="+mn-cs"/>
              </a:rPr>
              <a:t>ى</a:t>
            </a:r>
            <a:endParaRPr lang="fr-FR" b="1" dirty="0">
              <a:solidFill>
                <a:srgbClr val="C00000"/>
              </a:solidFill>
              <a:cs typeface="+mn-cs"/>
            </a:endParaRPr>
          </a:p>
        </p:txBody>
      </p:sp>
      <p:sp>
        <p:nvSpPr>
          <p:cNvPr id="3" name="Espace réservé du contenu 2"/>
          <p:cNvSpPr>
            <a:spLocks noGrp="1"/>
          </p:cNvSpPr>
          <p:nvPr>
            <p:ph idx="1"/>
          </p:nvPr>
        </p:nvSpPr>
        <p:spPr>
          <a:xfrm>
            <a:off x="838200" y="1333500"/>
            <a:ext cx="10515600" cy="4843463"/>
          </a:xfrm>
        </p:spPr>
        <p:txBody>
          <a:bodyPr>
            <a:noAutofit/>
          </a:bodyPr>
          <a:lstStyle/>
          <a:p>
            <a:pPr algn="r" rtl="1"/>
            <a:r>
              <a:rPr lang="ar-MA" sz="2000" dirty="0" smtClean="0"/>
              <a:t>مقدمة</a:t>
            </a:r>
            <a:endParaRPr lang="ar-MA" sz="2000" dirty="0"/>
          </a:p>
          <a:p>
            <a:pPr algn="r" rtl="1"/>
            <a:r>
              <a:rPr lang="ar-MA" sz="2000" dirty="0"/>
              <a:t>ما هي الحمى الروماتيزمية وأمراض القلب الروماتيزمية</a:t>
            </a:r>
            <a:r>
              <a:rPr lang="fr-FR" sz="2000" dirty="0" smtClean="0"/>
              <a:t>؟</a:t>
            </a:r>
          </a:p>
          <a:p>
            <a:pPr algn="r" rtl="1"/>
            <a:r>
              <a:rPr lang="ar-SA" sz="2000" dirty="0"/>
              <a:t>ما هي أعراض وعلامات الحمى الروماتيزمية وأمراض القلب الروماتيزمية؟ </a:t>
            </a:r>
            <a:endParaRPr lang="ar-MA" sz="2000" dirty="0" smtClean="0"/>
          </a:p>
          <a:p>
            <a:pPr algn="r" rtl="1"/>
            <a:r>
              <a:rPr lang="ar-MA" sz="2000" dirty="0">
                <a:latin typeface="Bookman Old Style" panose="02050604050505020204" pitchFamily="18" charset="0"/>
              </a:rPr>
              <a:t>كيف يتطور المرض</a:t>
            </a:r>
            <a:r>
              <a:rPr lang="ar-SA" sz="2000" dirty="0"/>
              <a:t> </a:t>
            </a:r>
            <a:r>
              <a:rPr lang="ar-SA" sz="2000" dirty="0" smtClean="0"/>
              <a:t>؟</a:t>
            </a:r>
            <a:endParaRPr lang="ar-MA" sz="2000" dirty="0" smtClean="0"/>
          </a:p>
          <a:p>
            <a:pPr algn="r" rtl="1"/>
            <a:r>
              <a:rPr lang="ar-MA" sz="2000" dirty="0"/>
              <a:t>ما هو التهاب الحلق او لحلاقم</a:t>
            </a:r>
            <a:r>
              <a:rPr lang="ar-SA" sz="2000" dirty="0"/>
              <a:t> </a:t>
            </a:r>
            <a:r>
              <a:rPr lang="ar-SA" sz="2000" dirty="0" smtClean="0"/>
              <a:t>؟</a:t>
            </a:r>
            <a:endParaRPr lang="ar-MA" sz="2000" dirty="0" smtClean="0"/>
          </a:p>
          <a:p>
            <a:pPr algn="r" rtl="1"/>
            <a:r>
              <a:rPr lang="ar-MA" sz="2000" dirty="0"/>
              <a:t>كيف تنتقل الجراثيم السبحية</a:t>
            </a:r>
            <a:r>
              <a:rPr lang="ar-SA" sz="2000" dirty="0"/>
              <a:t> </a:t>
            </a:r>
            <a:r>
              <a:rPr lang="ar-MA" sz="2000" dirty="0" smtClean="0"/>
              <a:t>المسببة </a:t>
            </a:r>
            <a:r>
              <a:rPr lang="ar-MA" sz="2000" dirty="0" smtClean="0">
                <a:solidFill>
                  <a:srgbClr val="FF0000"/>
                </a:solidFill>
              </a:rPr>
              <a:t>ل</a:t>
            </a:r>
            <a:r>
              <a:rPr lang="ar-MA" sz="2000" dirty="0" smtClean="0"/>
              <a:t>التهاب الحلق</a:t>
            </a:r>
            <a:r>
              <a:rPr lang="ar-SA" sz="2000" dirty="0" smtClean="0"/>
              <a:t>؟</a:t>
            </a:r>
            <a:endParaRPr lang="ar-MA" sz="2000" dirty="0" smtClean="0"/>
          </a:p>
          <a:p>
            <a:pPr algn="r" rtl="1"/>
            <a:r>
              <a:rPr lang="ar-MA" sz="2000" dirty="0"/>
              <a:t>ما هي اعراض التهاب الحلق ب</a:t>
            </a:r>
            <a:r>
              <a:rPr lang="ar-SA" sz="2000" dirty="0"/>
              <a:t>الميكروب السبحي </a:t>
            </a:r>
            <a:r>
              <a:rPr lang="ar-SA" sz="2000" dirty="0" smtClean="0"/>
              <a:t>؟</a:t>
            </a:r>
            <a:endParaRPr lang="ar-MA" sz="2000" dirty="0" smtClean="0"/>
          </a:p>
          <a:p>
            <a:pPr algn="r" rtl="1"/>
            <a:r>
              <a:rPr lang="ar-SA" sz="2000" dirty="0" smtClean="0"/>
              <a:t> </a:t>
            </a:r>
            <a:r>
              <a:rPr lang="ar-MA" sz="2000" dirty="0"/>
              <a:t>كيف يتم علاج التهاب الحلق</a:t>
            </a:r>
            <a:r>
              <a:rPr lang="ar-SA" sz="2000" b="1" dirty="0"/>
              <a:t>؟</a:t>
            </a:r>
            <a:r>
              <a:rPr lang="ar-MA" sz="2000" dirty="0"/>
              <a:t> </a:t>
            </a:r>
            <a:endParaRPr lang="fr-FR" sz="2000" dirty="0" smtClean="0"/>
          </a:p>
          <a:p>
            <a:pPr algn="r" rtl="1"/>
            <a:r>
              <a:rPr lang="ar-MA" sz="2000" dirty="0"/>
              <a:t>ما هي وسائل الوقاية من الإصابة بالتهاب </a:t>
            </a:r>
            <a:r>
              <a:rPr lang="ar-MA" sz="2000" dirty="0" smtClean="0"/>
              <a:t>الحلق</a:t>
            </a:r>
            <a:r>
              <a:rPr lang="ar-SA" sz="2000" b="1" dirty="0"/>
              <a:t> </a:t>
            </a:r>
            <a:r>
              <a:rPr lang="ar-SA" sz="2000" b="1" dirty="0" smtClean="0"/>
              <a:t>؟</a:t>
            </a:r>
            <a:endParaRPr lang="ar-MA" sz="2000" b="1" dirty="0" smtClean="0"/>
          </a:p>
          <a:p>
            <a:pPr algn="r" rtl="1"/>
            <a:r>
              <a:rPr lang="ar-MA" sz="2000" dirty="0" smtClean="0"/>
              <a:t>ما </a:t>
            </a:r>
            <a:r>
              <a:rPr lang="ar-MA" sz="2000" dirty="0"/>
              <a:t>هي وسائل الوقاية من الإصابة بالحمى الروماتيزمية</a:t>
            </a:r>
            <a:r>
              <a:rPr lang="ar-SA" sz="2000" b="1" dirty="0"/>
              <a:t> </a:t>
            </a:r>
            <a:r>
              <a:rPr lang="ar-SA" sz="2000" b="1" dirty="0" smtClean="0"/>
              <a:t>؟</a:t>
            </a:r>
            <a:endParaRPr lang="ar-MA" sz="2000" b="1" dirty="0" smtClean="0"/>
          </a:p>
          <a:p>
            <a:pPr algn="r" rtl="1"/>
            <a:r>
              <a:rPr lang="ar-MA" sz="2000" dirty="0"/>
              <a:t>ما هي وسائل الوقاية من أمراض القلب الروماتيزمية</a:t>
            </a:r>
            <a:r>
              <a:rPr lang="ar-SA" sz="2000" b="1" dirty="0"/>
              <a:t> </a:t>
            </a:r>
            <a:r>
              <a:rPr lang="ar-SA" sz="2000" b="1" dirty="0" smtClean="0"/>
              <a:t>؟</a:t>
            </a:r>
            <a:endParaRPr lang="ar-MA" sz="2000" b="1" dirty="0" smtClean="0"/>
          </a:p>
          <a:p>
            <a:pPr algn="r" rtl="1"/>
            <a:r>
              <a:rPr lang="ar-MA" sz="2000" dirty="0" smtClean="0"/>
              <a:t>الحمل وأمراض القلب الروماتيزمية</a:t>
            </a:r>
          </a:p>
          <a:p>
            <a:pPr algn="r" rtl="1"/>
            <a:r>
              <a:rPr lang="ar-MA" sz="2000" dirty="0" smtClean="0"/>
              <a:t>خاتمة</a:t>
            </a:r>
            <a:endParaRPr lang="fr-FR" sz="2000" dirty="0"/>
          </a:p>
        </p:txBody>
      </p:sp>
    </p:spTree>
    <p:extLst>
      <p:ext uri="{BB962C8B-B14F-4D97-AF65-F5344CB8AC3E}">
        <p14:creationId xmlns:p14="http://schemas.microsoft.com/office/powerpoint/2010/main" val="119400991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a:r>
              <a:rPr lang="ar-MA" sz="4000" b="1" dirty="0">
                <a:solidFill>
                  <a:srgbClr val="C00000"/>
                </a:solidFill>
                <a:cs typeface="+mn-cs"/>
              </a:rPr>
              <a:t>مقدمة</a:t>
            </a:r>
            <a:endParaRPr lang="fr-FR" sz="4000" b="1" dirty="0">
              <a:solidFill>
                <a:srgbClr val="C00000"/>
              </a:solidFill>
              <a:cs typeface="+mn-cs"/>
            </a:endParaRPr>
          </a:p>
        </p:txBody>
      </p:sp>
      <p:sp>
        <p:nvSpPr>
          <p:cNvPr id="3" name="Espace réservé du contenu 2"/>
          <p:cNvSpPr>
            <a:spLocks noGrp="1"/>
          </p:cNvSpPr>
          <p:nvPr>
            <p:ph idx="1"/>
          </p:nvPr>
        </p:nvSpPr>
        <p:spPr>
          <a:xfrm>
            <a:off x="838200" y="1844824"/>
            <a:ext cx="10515600" cy="4135314"/>
          </a:xfrm>
        </p:spPr>
        <p:txBody>
          <a:bodyPr>
            <a:normAutofit/>
          </a:bodyPr>
          <a:lstStyle/>
          <a:p>
            <a:pPr algn="just" rtl="1"/>
            <a:r>
              <a:rPr lang="ar-MA" sz="3600" dirty="0" smtClean="0"/>
              <a:t>تعتبر الحمى </a:t>
            </a:r>
            <a:r>
              <a:rPr lang="ar-MA" sz="3600" dirty="0" err="1"/>
              <a:t>الروماتزمية</a:t>
            </a:r>
            <a:r>
              <a:rPr lang="ar-MA" sz="3600" dirty="0"/>
              <a:t> مشكلة من مشاكل الصحة العمومية، تؤثر على الأطفال والمراهقين وتعد السبب الرئيسي لأمراض </a:t>
            </a:r>
            <a:r>
              <a:rPr lang="ar-MA" sz="3600" dirty="0" smtClean="0"/>
              <a:t>القلب المكتسبة لدى الأطفال والشباب في جميع أنحاء العالم.</a:t>
            </a:r>
            <a:endParaRPr lang="ar-MA" sz="3600" dirty="0"/>
          </a:p>
          <a:p>
            <a:pPr algn="just" rtl="1"/>
            <a:r>
              <a:rPr lang="ar-MA" sz="3600" dirty="0" smtClean="0"/>
              <a:t>يعد التحسيس من الوسائل الناجعة للوقايـة مـن الحمـى الروماتيزميـة وكذلك مضاعفاتها على القلب. </a:t>
            </a:r>
            <a:endParaRPr lang="fr-FR" sz="3600" dirty="0"/>
          </a:p>
        </p:txBody>
      </p:sp>
    </p:spTree>
    <p:extLst>
      <p:ext uri="{BB962C8B-B14F-4D97-AF65-F5344CB8AC3E}">
        <p14:creationId xmlns:p14="http://schemas.microsoft.com/office/powerpoint/2010/main" val="1774462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MA" sz="3600" b="1" dirty="0">
                <a:solidFill>
                  <a:srgbClr val="C00000"/>
                </a:solidFill>
                <a:cs typeface="+mn-cs"/>
              </a:rPr>
              <a:t>ما هي</a:t>
            </a:r>
            <a:r>
              <a:rPr lang="ar-MA" sz="3600" b="1" dirty="0" smtClean="0">
                <a:solidFill>
                  <a:srgbClr val="C00000"/>
                </a:solidFill>
                <a:cs typeface="+mn-cs"/>
              </a:rPr>
              <a:t> الحمى الروماتيزمية وأمراض القلب الروماتيزمية</a:t>
            </a:r>
            <a:r>
              <a:rPr lang="fr-FR" sz="3600" b="1" dirty="0">
                <a:solidFill>
                  <a:srgbClr val="C00000"/>
                </a:solidFill>
                <a:cs typeface="+mn-cs"/>
              </a:rPr>
              <a:t>؟</a:t>
            </a:r>
          </a:p>
        </p:txBody>
      </p:sp>
      <p:sp>
        <p:nvSpPr>
          <p:cNvPr id="3" name="Espace réservé du contenu 2"/>
          <p:cNvSpPr>
            <a:spLocks noGrp="1"/>
          </p:cNvSpPr>
          <p:nvPr>
            <p:ph idx="1"/>
          </p:nvPr>
        </p:nvSpPr>
        <p:spPr/>
        <p:txBody>
          <a:bodyPr/>
          <a:lstStyle/>
          <a:p>
            <a:pPr algn="just" rtl="1"/>
            <a:r>
              <a:rPr lang="ar-MA" dirty="0" smtClean="0"/>
              <a:t>هــي التهــاب غـ</a:t>
            </a:r>
            <a:r>
              <a:rPr lang="ar-MA" dirty="0"/>
              <a:t>ي</a:t>
            </a:r>
            <a:r>
              <a:rPr lang="ar-MA" dirty="0" smtClean="0"/>
              <a:t>ـر قيحــي يصيــب بشــكل رئيـسـي </a:t>
            </a:r>
            <a:r>
              <a:rPr lang="ar-MA" dirty="0"/>
              <a:t>المفاصــل الكبــرى وصمامات </a:t>
            </a:r>
            <a:r>
              <a:rPr lang="ar-MA" dirty="0" smtClean="0"/>
              <a:t>القلــب (التهــاب القلــب)˛ و ينتــج عــن عــدم معالجــة التهــاب </a:t>
            </a:r>
            <a:r>
              <a:rPr lang="ar-MA" dirty="0"/>
              <a:t>الحلــق (لحلاقــم) </a:t>
            </a:r>
            <a:r>
              <a:rPr lang="ar-MA" dirty="0" smtClean="0"/>
              <a:t>بالميكــروب </a:t>
            </a:r>
            <a:r>
              <a:rPr lang="ar-MA" dirty="0" err="1" smtClean="0"/>
              <a:t>الســبحي</a:t>
            </a:r>
            <a:r>
              <a:rPr lang="ar-MA" dirty="0" smtClean="0"/>
              <a:t> بشــكل مناســب.</a:t>
            </a:r>
          </a:p>
          <a:p>
            <a:pPr algn="just" rtl="1"/>
            <a:r>
              <a:rPr lang="ar-MA" dirty="0" smtClean="0"/>
              <a:t> هــذه الأمراض تصيــب خصوصــا الأطفال </a:t>
            </a:r>
            <a:r>
              <a:rPr lang="ar-MA" dirty="0"/>
              <a:t>الذيــن تتــراوح أعمارهــم </a:t>
            </a:r>
            <a:r>
              <a:rPr lang="ar-MA" dirty="0" smtClean="0"/>
              <a:t>بـيـن 5 إلى15 عامــا. </a:t>
            </a:r>
          </a:p>
          <a:p>
            <a:pPr algn="just" rtl="1"/>
            <a:r>
              <a:rPr lang="ar-MA" dirty="0" smtClean="0"/>
              <a:t> هذه الأمراض لها مضاعفات ومخاطر كبيرة في حين يسهل الوقاية منها.</a:t>
            </a:r>
            <a:endParaRPr lang="fr-FR" dirty="0"/>
          </a:p>
        </p:txBody>
      </p:sp>
    </p:spTree>
    <p:extLst>
      <p:ext uri="{BB962C8B-B14F-4D97-AF65-F5344CB8AC3E}">
        <p14:creationId xmlns:p14="http://schemas.microsoft.com/office/powerpoint/2010/main" val="24728968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1" y="365125"/>
            <a:ext cx="11443854" cy="1325563"/>
          </a:xfrm>
        </p:spPr>
        <p:txBody>
          <a:bodyPr>
            <a:normAutofit/>
          </a:bodyPr>
          <a:lstStyle/>
          <a:p>
            <a:pPr algn="r" rtl="1"/>
            <a:r>
              <a:rPr lang="ar-SA" sz="3600" b="1" dirty="0" smtClean="0">
                <a:solidFill>
                  <a:srgbClr val="C00000"/>
                </a:solidFill>
                <a:cs typeface="+mn-cs"/>
              </a:rPr>
              <a:t>ما هي أعراض وعلامات الحمى الروماتيزمية وأمراض القلب الروماتيزمية</a:t>
            </a:r>
            <a:r>
              <a:rPr lang="ar-SA" sz="3600" b="1" dirty="0">
                <a:solidFill>
                  <a:srgbClr val="C00000"/>
                </a:solidFill>
                <a:cs typeface="+mn-cs"/>
              </a:rPr>
              <a:t>؟</a:t>
            </a:r>
            <a:r>
              <a:rPr lang="ar-SA" sz="3600" dirty="0" smtClean="0"/>
              <a:t> </a:t>
            </a:r>
            <a:endParaRPr lang="fr-FR" sz="3600" dirty="0"/>
          </a:p>
        </p:txBody>
      </p:sp>
      <p:sp>
        <p:nvSpPr>
          <p:cNvPr id="3" name="Espace réservé du contenu 2"/>
          <p:cNvSpPr>
            <a:spLocks noGrp="1"/>
          </p:cNvSpPr>
          <p:nvPr>
            <p:ph idx="1"/>
          </p:nvPr>
        </p:nvSpPr>
        <p:spPr>
          <a:xfrm>
            <a:off x="3848099" y="1825625"/>
            <a:ext cx="8052955" cy="4351338"/>
          </a:xfrm>
        </p:spPr>
        <p:txBody>
          <a:bodyPr/>
          <a:lstStyle/>
          <a:p>
            <a:pPr algn="just" rtl="1"/>
            <a:r>
              <a:rPr lang="ar-MA" dirty="0" smtClean="0"/>
              <a:t>عنـد عـدم أخـذ العـلاج المناسـب لالتهاب الحلـ</a:t>
            </a:r>
            <a:r>
              <a:rPr lang="ar-MA" dirty="0"/>
              <a:t>ق(لحلاقـم)، تظهـر أعـراض وعلامــات الحمــى الروماتيزميــة </a:t>
            </a:r>
            <a:r>
              <a:rPr lang="ar-MA" dirty="0" smtClean="0"/>
              <a:t>بعــد أسبوعين إلى أربعــة أســابيع مــن الإصابة، وهــي: </a:t>
            </a:r>
          </a:p>
          <a:p>
            <a:pPr marL="0" indent="0" algn="just" rtl="1">
              <a:buNone/>
            </a:pPr>
            <a:r>
              <a:rPr lang="ar-MA" dirty="0" smtClean="0"/>
              <a:t>• آلام بالمفاصل الكبــرى(الركبــة، الكــوع، الكاحــل، الكتــف...) مــع احمــرار، ســخونة وتــورم.</a:t>
            </a:r>
          </a:p>
          <a:p>
            <a:pPr marL="0" indent="0" algn="just" rtl="1">
              <a:buNone/>
            </a:pPr>
            <a:r>
              <a:rPr lang="ar-MA" dirty="0" smtClean="0"/>
              <a:t> • الحمى والتعب وصعوبة المشي والحركة.</a:t>
            </a:r>
          </a:p>
          <a:p>
            <a:pPr algn="just" rtl="1"/>
            <a:r>
              <a:rPr lang="ar-MA" dirty="0" smtClean="0"/>
              <a:t> بعـد بضعـة أسـابيع تختفـي </a:t>
            </a:r>
            <a:r>
              <a:rPr lang="ar-MA" dirty="0"/>
              <a:t>هـذه العلامـات </a:t>
            </a:r>
            <a:r>
              <a:rPr lang="ar-MA" dirty="0" smtClean="0"/>
              <a:t>لكـن خطـر إصابـة القلـب يبقـى قائما، إذ في حالــة إصابــة القلــب يشــعر الطفــل بــألم في الصــدر وضيــق في التنفــس وسرعة في ضربات القلــب مــع تعــب شــديد.</a:t>
            </a:r>
            <a:endParaRPr lang="fr-FR" dirty="0"/>
          </a:p>
        </p:txBody>
      </p:sp>
      <p:pic>
        <p:nvPicPr>
          <p:cNvPr id="3074" name="Picture 2" descr="Un Homme Souffre De Douleurs Du Genou. Examen Par Un Orthopédiste Et Un  Traumatologist. Rougeur, Gonflement Du Ménisque Déchiré Pa Image stock -  Image du médical, genou: 18324628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1" y="1825625"/>
            <a:ext cx="2762249" cy="3617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27280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26948"/>
            <a:ext cx="10591800" cy="770948"/>
          </a:xfrm>
        </p:spPr>
        <p:txBody>
          <a:bodyPr>
            <a:normAutofit/>
          </a:bodyPr>
          <a:lstStyle/>
          <a:p>
            <a:pPr algn="r" rtl="1"/>
            <a:r>
              <a:rPr lang="ar-MA" sz="3600" b="1" dirty="0" smtClean="0">
                <a:solidFill>
                  <a:srgbClr val="C00000"/>
                </a:solidFill>
                <a:cs typeface="+mn-cs"/>
              </a:rPr>
              <a:t>كيف يتطور المرض</a:t>
            </a:r>
            <a:r>
              <a:rPr lang="ar-SA" sz="3600" b="1" dirty="0">
                <a:solidFill>
                  <a:srgbClr val="C00000"/>
                </a:solidFill>
                <a:cs typeface="+mn-cs"/>
              </a:rPr>
              <a:t> ؟</a:t>
            </a:r>
            <a:endParaRPr lang="fr-FR" sz="3600" b="1" dirty="0">
              <a:solidFill>
                <a:srgbClr val="C00000"/>
              </a:solidFill>
              <a:cs typeface="+mn-cs"/>
            </a:endParaRPr>
          </a:p>
        </p:txBody>
      </p:sp>
      <p:pic>
        <p:nvPicPr>
          <p:cNvPr id="6" name="Espace réservé du contenu 5"/>
          <p:cNvPicPr>
            <a:picLocks noGrp="1" noChangeAspect="1"/>
          </p:cNvPicPr>
          <p:nvPr>
            <p:ph idx="1"/>
          </p:nvPr>
        </p:nvPicPr>
        <p:blipFill>
          <a:blip r:embed="rId2"/>
          <a:stretch>
            <a:fillRect/>
          </a:stretch>
        </p:blipFill>
        <p:spPr>
          <a:xfrm>
            <a:off x="1517470" y="1327046"/>
            <a:ext cx="2286501" cy="2311969"/>
          </a:xfrm>
          <a:prstGeom prst="rect">
            <a:avLst/>
          </a:prstGeom>
        </p:spPr>
      </p:pic>
      <p:pic>
        <p:nvPicPr>
          <p:cNvPr id="7" name="Image 6"/>
          <p:cNvPicPr>
            <a:picLocks noChangeAspect="1"/>
          </p:cNvPicPr>
          <p:nvPr/>
        </p:nvPicPr>
        <p:blipFill>
          <a:blip r:embed="rId3"/>
          <a:stretch>
            <a:fillRect/>
          </a:stretch>
        </p:blipFill>
        <p:spPr>
          <a:xfrm>
            <a:off x="5311895" y="3541053"/>
            <a:ext cx="1371901" cy="1981688"/>
          </a:xfrm>
          <a:prstGeom prst="rect">
            <a:avLst/>
          </a:prstGeom>
        </p:spPr>
      </p:pic>
      <p:pic>
        <p:nvPicPr>
          <p:cNvPr id="8" name="Image 7"/>
          <p:cNvPicPr>
            <a:picLocks noChangeAspect="1"/>
          </p:cNvPicPr>
          <p:nvPr/>
        </p:nvPicPr>
        <p:blipFill>
          <a:blip r:embed="rId4"/>
          <a:stretch>
            <a:fillRect/>
          </a:stretch>
        </p:blipFill>
        <p:spPr>
          <a:xfrm>
            <a:off x="8062151" y="4789536"/>
            <a:ext cx="1958300" cy="1816547"/>
          </a:xfrm>
          <a:prstGeom prst="rect">
            <a:avLst/>
          </a:prstGeom>
        </p:spPr>
      </p:pic>
      <p:cxnSp>
        <p:nvCxnSpPr>
          <p:cNvPr id="10" name="Connecteur droit avec flèche 9"/>
          <p:cNvCxnSpPr/>
          <p:nvPr/>
        </p:nvCxnSpPr>
        <p:spPr>
          <a:xfrm>
            <a:off x="3834938" y="3473928"/>
            <a:ext cx="1219200" cy="8866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6711354" y="4531897"/>
            <a:ext cx="1219200" cy="886691"/>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674735" y="1327046"/>
            <a:ext cx="2646219" cy="858982"/>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MA" b="1" dirty="0" err="1">
                <a:solidFill>
                  <a:schemeClr val="tx1"/>
                </a:solidFill>
              </a:rPr>
              <a:t>االتهاب</a:t>
            </a:r>
            <a:r>
              <a:rPr lang="ar-MA" b="1" dirty="0">
                <a:solidFill>
                  <a:schemeClr val="tx1"/>
                </a:solidFill>
              </a:rPr>
              <a:t> </a:t>
            </a:r>
            <a:r>
              <a:rPr lang="ar-MA" b="1" dirty="0" smtClean="0">
                <a:solidFill>
                  <a:schemeClr val="tx1"/>
                </a:solidFill>
              </a:rPr>
              <a:t>الحلق </a:t>
            </a:r>
            <a:r>
              <a:rPr lang="ar-MA" b="1" dirty="0">
                <a:solidFill>
                  <a:schemeClr val="tx1"/>
                </a:solidFill>
              </a:rPr>
              <a:t>(لحلاقم) </a:t>
            </a:r>
            <a:r>
              <a:rPr lang="ar-MA" b="1" dirty="0" smtClean="0">
                <a:solidFill>
                  <a:schemeClr val="tx1"/>
                </a:solidFill>
              </a:rPr>
              <a:t>ب</a:t>
            </a:r>
            <a:r>
              <a:rPr lang="ar-SA" b="1" dirty="0" smtClean="0">
                <a:solidFill>
                  <a:schemeClr val="tx1"/>
                </a:solidFill>
              </a:rPr>
              <a:t>الميكروب </a:t>
            </a:r>
            <a:r>
              <a:rPr lang="ar-SA" b="1" dirty="0">
                <a:solidFill>
                  <a:schemeClr val="tx1"/>
                </a:solidFill>
              </a:rPr>
              <a:t>السبحي </a:t>
            </a:r>
            <a:endParaRPr lang="fr-FR" b="1" dirty="0">
              <a:solidFill>
                <a:schemeClr val="tx1"/>
              </a:solidFill>
            </a:endParaRPr>
          </a:p>
        </p:txBody>
      </p:sp>
      <p:sp>
        <p:nvSpPr>
          <p:cNvPr id="9" name="Rectangle 8"/>
          <p:cNvSpPr/>
          <p:nvPr/>
        </p:nvSpPr>
        <p:spPr>
          <a:xfrm>
            <a:off x="7123355" y="3058291"/>
            <a:ext cx="2131482" cy="858982"/>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MA" b="1" dirty="0" smtClean="0">
                <a:solidFill>
                  <a:schemeClr val="tx1"/>
                </a:solidFill>
              </a:rPr>
              <a:t>الحمى </a:t>
            </a:r>
            <a:r>
              <a:rPr lang="ar-MA" b="1" dirty="0">
                <a:solidFill>
                  <a:schemeClr val="tx1"/>
                </a:solidFill>
              </a:rPr>
              <a:t>الروماتيزمية</a:t>
            </a:r>
            <a:endParaRPr lang="fr-FR" b="1" dirty="0">
              <a:solidFill>
                <a:schemeClr val="tx1"/>
              </a:solidFill>
            </a:endParaRPr>
          </a:p>
        </p:txBody>
      </p:sp>
      <p:sp>
        <p:nvSpPr>
          <p:cNvPr id="12" name="Rectangle 11"/>
          <p:cNvSpPr/>
          <p:nvPr/>
        </p:nvSpPr>
        <p:spPr>
          <a:xfrm>
            <a:off x="10020451" y="5268318"/>
            <a:ext cx="2131482" cy="858982"/>
          </a:xfrm>
          <a:prstGeom prst="rect">
            <a:avLst/>
          </a:prstGeom>
          <a:solidFill>
            <a:schemeClr val="bg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r>
              <a:rPr lang="ar-SA" b="1" dirty="0" smtClean="0">
                <a:solidFill>
                  <a:schemeClr val="tx1"/>
                </a:solidFill>
              </a:rPr>
              <a:t>أمراض </a:t>
            </a:r>
            <a:r>
              <a:rPr lang="ar-SA" b="1" dirty="0">
                <a:solidFill>
                  <a:schemeClr val="tx1"/>
                </a:solidFill>
              </a:rPr>
              <a:t>القلب الروماتيزمية</a:t>
            </a:r>
            <a:endParaRPr lang="fr-FR" dirty="0">
              <a:solidFill>
                <a:schemeClr val="tx1"/>
              </a:solidFill>
            </a:endParaRPr>
          </a:p>
        </p:txBody>
      </p:sp>
    </p:spTree>
    <p:extLst>
      <p:ext uri="{BB962C8B-B14F-4D97-AF65-F5344CB8AC3E}">
        <p14:creationId xmlns:p14="http://schemas.microsoft.com/office/powerpoint/2010/main" val="1683707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MA" sz="3600" b="1" dirty="0" smtClean="0">
                <a:solidFill>
                  <a:srgbClr val="C00000"/>
                </a:solidFill>
                <a:cs typeface="+mn-cs"/>
              </a:rPr>
              <a:t>ما هو التهاب الحلق أو </a:t>
            </a:r>
            <a:r>
              <a:rPr lang="ar-MA" sz="3600" b="1" dirty="0">
                <a:solidFill>
                  <a:srgbClr val="C00000"/>
                </a:solidFill>
                <a:cs typeface="+mn-cs"/>
              </a:rPr>
              <a:t>لحلاقم ب</a:t>
            </a:r>
            <a:r>
              <a:rPr lang="ar-SA" sz="3600" b="1" dirty="0">
                <a:solidFill>
                  <a:srgbClr val="C00000"/>
                </a:solidFill>
                <a:cs typeface="+mn-cs"/>
              </a:rPr>
              <a:t>الميكروب </a:t>
            </a:r>
            <a:r>
              <a:rPr lang="ar-SA" sz="3600" b="1" dirty="0" err="1">
                <a:solidFill>
                  <a:srgbClr val="C00000"/>
                </a:solidFill>
                <a:cs typeface="+mn-cs"/>
              </a:rPr>
              <a:t>السبحي</a:t>
            </a:r>
            <a:r>
              <a:rPr lang="ar-SA" sz="3600" b="1" dirty="0">
                <a:solidFill>
                  <a:srgbClr val="C00000"/>
                </a:solidFill>
                <a:cs typeface="+mn-cs"/>
              </a:rPr>
              <a:t> ؟</a:t>
            </a:r>
            <a:endParaRPr lang="fr-FR" sz="3600" b="1" dirty="0">
              <a:solidFill>
                <a:srgbClr val="C00000"/>
              </a:solidFill>
              <a:cs typeface="+mn-cs"/>
            </a:endParaRPr>
          </a:p>
        </p:txBody>
      </p:sp>
      <p:sp>
        <p:nvSpPr>
          <p:cNvPr id="3" name="Espace réservé du contenu 2"/>
          <p:cNvSpPr>
            <a:spLocks noGrp="1"/>
          </p:cNvSpPr>
          <p:nvPr>
            <p:ph idx="1"/>
          </p:nvPr>
        </p:nvSpPr>
        <p:spPr/>
        <p:txBody>
          <a:bodyPr>
            <a:normAutofit/>
          </a:bodyPr>
          <a:lstStyle/>
          <a:p>
            <a:pPr algn="just" rtl="1"/>
            <a:r>
              <a:rPr lang="ar-MA" dirty="0"/>
              <a:t>التهاب الحلق هو عدوى بكتيرية في الحلق</a:t>
            </a:r>
            <a:r>
              <a:rPr lang="ar-MA" dirty="0" smtClean="0"/>
              <a:t>.                                           </a:t>
            </a:r>
          </a:p>
          <a:p>
            <a:pPr algn="just" rtl="1"/>
            <a:r>
              <a:rPr lang="ar-MA" dirty="0" smtClean="0"/>
              <a:t> </a:t>
            </a:r>
            <a:r>
              <a:rPr lang="ar-MA" dirty="0"/>
              <a:t>التهاب الحلق ب</a:t>
            </a:r>
            <a:r>
              <a:rPr lang="ar-SA" dirty="0"/>
              <a:t>الميكروب السبحي </a:t>
            </a:r>
            <a:r>
              <a:rPr lang="ar-MA" dirty="0" smtClean="0"/>
              <a:t>هو مرض مُعدٍ حتى في </a:t>
            </a:r>
            <a:r>
              <a:rPr lang="ar-MA" dirty="0"/>
              <a:t>حالة إصابة الشخص الذي لا تظهر عليه أي علامات أو أعراض </a:t>
            </a:r>
            <a:r>
              <a:rPr lang="ar-MA" dirty="0" smtClean="0"/>
              <a:t>للحالة</a:t>
            </a:r>
          </a:p>
          <a:p>
            <a:pPr algn="just" rtl="1"/>
            <a:r>
              <a:rPr lang="ar-MA" dirty="0" smtClean="0"/>
              <a:t> </a:t>
            </a:r>
            <a:r>
              <a:rPr lang="ar-MA" dirty="0"/>
              <a:t>التهاب الحلق هو مرض قابل للعلاج يصيب خصوصا </a:t>
            </a:r>
            <a:r>
              <a:rPr lang="ar-MA" dirty="0" smtClean="0"/>
              <a:t>الأطفال </a:t>
            </a:r>
            <a:r>
              <a:rPr lang="ar-MA" dirty="0"/>
              <a:t>الذين تتراوح أعمارهم بين 5 و 15 عامًا مقارنة بالبالغين ، وهو نادر </a:t>
            </a:r>
            <a:r>
              <a:rPr lang="ar-MA" dirty="0" smtClean="0"/>
              <a:t>الحدوث عند الأطفال </a:t>
            </a:r>
            <a:r>
              <a:rPr lang="ar-MA" dirty="0"/>
              <a:t>الذين تقل أعمارهم عن 3 سنوات</a:t>
            </a:r>
            <a:r>
              <a:rPr lang="ar-MA" dirty="0" smtClean="0"/>
              <a:t>.</a:t>
            </a:r>
          </a:p>
          <a:p>
            <a:pPr algn="just" rtl="1"/>
            <a:r>
              <a:rPr lang="ar-MA" dirty="0" smtClean="0"/>
              <a:t>إذا </a:t>
            </a:r>
            <a:r>
              <a:rPr lang="ar-MA" dirty="0"/>
              <a:t>كان أحد أفراد الأسرة مصابًا بالتهاب الحلق ، فغالبًا ما ينتشر إلى الأشخاص الآخرين الذين يعيشون في هذا المنزل.                               </a:t>
            </a:r>
            <a:endParaRPr lang="fr-FR" dirty="0"/>
          </a:p>
        </p:txBody>
      </p:sp>
    </p:spTree>
    <p:extLst>
      <p:ext uri="{BB962C8B-B14F-4D97-AF65-F5344CB8AC3E}">
        <p14:creationId xmlns:p14="http://schemas.microsoft.com/office/powerpoint/2010/main" val="331094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199" y="0"/>
            <a:ext cx="10515600" cy="1325563"/>
          </a:xfrm>
        </p:spPr>
        <p:txBody>
          <a:bodyPr/>
          <a:lstStyle/>
          <a:p>
            <a:pPr algn="r" rtl="1"/>
            <a:r>
              <a:rPr lang="ar-MA" sz="3600" b="1" dirty="0">
                <a:solidFill>
                  <a:srgbClr val="C00000"/>
                </a:solidFill>
                <a:cs typeface="+mn-cs"/>
              </a:rPr>
              <a:t>كيف تنتقل الجراثيم السبحية المسببة في التهاب الحلق</a:t>
            </a:r>
            <a:r>
              <a:rPr lang="ar-SA" sz="3600" b="1" dirty="0">
                <a:solidFill>
                  <a:srgbClr val="C00000"/>
                </a:solidFill>
                <a:cs typeface="+mn-cs"/>
              </a:rPr>
              <a:t> ؟</a:t>
            </a:r>
            <a:endParaRPr lang="fr-FR" sz="3600" b="1" dirty="0">
              <a:solidFill>
                <a:srgbClr val="C00000"/>
              </a:solidFill>
              <a:cs typeface="+mn-cs"/>
            </a:endParaRPr>
          </a:p>
        </p:txBody>
      </p:sp>
      <p:sp>
        <p:nvSpPr>
          <p:cNvPr id="3" name="Espace réservé du contenu 2"/>
          <p:cNvSpPr>
            <a:spLocks noGrp="1"/>
          </p:cNvSpPr>
          <p:nvPr>
            <p:ph idx="1"/>
          </p:nvPr>
        </p:nvSpPr>
        <p:spPr>
          <a:xfrm>
            <a:off x="5320144" y="1825625"/>
            <a:ext cx="6033655" cy="4351338"/>
          </a:xfrm>
        </p:spPr>
        <p:txBody>
          <a:bodyPr>
            <a:normAutofit/>
          </a:bodyPr>
          <a:lstStyle/>
          <a:p>
            <a:pPr algn="just" rtl="1"/>
            <a:r>
              <a:rPr lang="ar-MA" dirty="0"/>
              <a:t>ت</a:t>
            </a:r>
            <a:r>
              <a:rPr lang="ar-MA" dirty="0" smtClean="0"/>
              <a:t>نفس قطرات </a:t>
            </a:r>
            <a:r>
              <a:rPr lang="ar-MA" dirty="0"/>
              <a:t>من </a:t>
            </a:r>
            <a:r>
              <a:rPr lang="ar-MA" dirty="0" smtClean="0"/>
              <a:t>اشخاص </a:t>
            </a:r>
            <a:r>
              <a:rPr lang="ar-MA" dirty="0"/>
              <a:t>مصابين بالبكتيريا؛</a:t>
            </a:r>
          </a:p>
          <a:p>
            <a:pPr algn="just" rtl="1"/>
            <a:r>
              <a:rPr lang="ar-MA" dirty="0" smtClean="0"/>
              <a:t>لمس أشياء بها </a:t>
            </a:r>
            <a:r>
              <a:rPr lang="ar-MA" dirty="0"/>
              <a:t>قطرات من البكتيريا ثم </a:t>
            </a:r>
            <a:r>
              <a:rPr lang="ar-MA" dirty="0" smtClean="0"/>
              <a:t>لمس الفم </a:t>
            </a:r>
            <a:r>
              <a:rPr lang="ar-MA" dirty="0"/>
              <a:t>أو </a:t>
            </a:r>
            <a:r>
              <a:rPr lang="ar-MA" dirty="0" smtClean="0"/>
              <a:t>الأنف ؛</a:t>
            </a:r>
          </a:p>
          <a:p>
            <a:pPr algn="just" rtl="1"/>
            <a:r>
              <a:rPr lang="ar-MA" dirty="0"/>
              <a:t>الشرب من نفس الكوب أو تناول الطعام من نفس الطبق مع شخص مريض بالبكتيريا ؛</a:t>
            </a:r>
          </a:p>
          <a:p>
            <a:pPr algn="just" rtl="1"/>
            <a:r>
              <a:rPr lang="ar-MA" dirty="0"/>
              <a:t>لمس القروح الجلدية التي تسببها </a:t>
            </a:r>
            <a:r>
              <a:rPr lang="ar-MA" dirty="0" smtClean="0"/>
              <a:t>هذه البكتيريا.</a:t>
            </a:r>
          </a:p>
        </p:txBody>
      </p:sp>
      <p:pic>
        <p:nvPicPr>
          <p:cNvPr id="4" name="Image 3" descr="OKdnu0YicpgZWVfM.jpg"/>
          <p:cNvPicPr/>
          <p:nvPr/>
        </p:nvPicPr>
        <p:blipFill>
          <a:blip r:embed="rId2">
            <a:extLst>
              <a:ext uri="{28A0092B-C50C-407E-A947-70E740481C1C}">
                <a14:useLocalDpi xmlns:a14="http://schemas.microsoft.com/office/drawing/2010/main" val="0"/>
              </a:ext>
            </a:extLst>
          </a:blip>
          <a:srcRect/>
          <a:stretch>
            <a:fillRect/>
          </a:stretch>
        </p:blipFill>
        <p:spPr bwMode="auto">
          <a:xfrm>
            <a:off x="651165" y="1662112"/>
            <a:ext cx="3408218" cy="3533775"/>
          </a:xfrm>
          <a:prstGeom prst="rect">
            <a:avLst/>
          </a:prstGeom>
          <a:noFill/>
          <a:ln>
            <a:noFill/>
          </a:ln>
        </p:spPr>
      </p:pic>
    </p:spTree>
    <p:extLst>
      <p:ext uri="{BB962C8B-B14F-4D97-AF65-F5344CB8AC3E}">
        <p14:creationId xmlns:p14="http://schemas.microsoft.com/office/powerpoint/2010/main" val="3483775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6348" y="307975"/>
            <a:ext cx="10515600" cy="1325563"/>
          </a:xfrm>
        </p:spPr>
        <p:txBody>
          <a:bodyPr/>
          <a:lstStyle/>
          <a:p>
            <a:pPr algn="r" rtl="1"/>
            <a:r>
              <a:rPr lang="ar-MA" sz="3600" b="1" dirty="0">
                <a:solidFill>
                  <a:srgbClr val="C00000"/>
                </a:solidFill>
                <a:cs typeface="+mn-cs"/>
              </a:rPr>
              <a:t>ما هي اعراض التهاب الحلق ب</a:t>
            </a:r>
            <a:r>
              <a:rPr lang="ar-SA" sz="3600" b="1" dirty="0">
                <a:solidFill>
                  <a:srgbClr val="C00000"/>
                </a:solidFill>
                <a:cs typeface="+mn-cs"/>
              </a:rPr>
              <a:t>الميكروب السبحي ؟ </a:t>
            </a:r>
            <a:endParaRPr lang="fr-FR" sz="3600" b="1" dirty="0">
              <a:solidFill>
                <a:srgbClr val="C00000"/>
              </a:solidFill>
              <a:cs typeface="+mn-cs"/>
            </a:endParaRPr>
          </a:p>
        </p:txBody>
      </p:sp>
      <p:sp>
        <p:nvSpPr>
          <p:cNvPr id="3" name="Espace réservé du contenu 2"/>
          <p:cNvSpPr>
            <a:spLocks noGrp="1"/>
          </p:cNvSpPr>
          <p:nvPr>
            <p:ph idx="1"/>
          </p:nvPr>
        </p:nvSpPr>
        <p:spPr>
          <a:xfrm>
            <a:off x="6063916" y="1825625"/>
            <a:ext cx="5289883" cy="4351338"/>
          </a:xfrm>
        </p:spPr>
        <p:txBody>
          <a:bodyPr>
            <a:normAutofit fontScale="85000" lnSpcReduction="20000"/>
          </a:bodyPr>
          <a:lstStyle/>
          <a:p>
            <a:pPr algn="just" rtl="1"/>
            <a:r>
              <a:rPr lang="ar-MA" dirty="0"/>
              <a:t>ألم عند </a:t>
            </a:r>
            <a:r>
              <a:rPr lang="ar-MA" dirty="0" smtClean="0"/>
              <a:t>البلع </a:t>
            </a:r>
          </a:p>
          <a:p>
            <a:pPr algn="just" rtl="1"/>
            <a:r>
              <a:rPr lang="ar-MA" dirty="0" smtClean="0"/>
              <a:t>حمى</a:t>
            </a:r>
          </a:p>
          <a:p>
            <a:pPr algn="just" rtl="1"/>
            <a:r>
              <a:rPr lang="ar-MA" dirty="0" smtClean="0"/>
              <a:t>احمرار </a:t>
            </a:r>
            <a:r>
              <a:rPr lang="ar-MA" dirty="0"/>
              <a:t>اللوزتين وانتفاخهما ، مع ظهور بقع بيضاء أو صديد </a:t>
            </a:r>
            <a:r>
              <a:rPr lang="ar-MA" dirty="0" smtClean="0"/>
              <a:t>أحيانًا</a:t>
            </a:r>
          </a:p>
          <a:p>
            <a:pPr algn="just" rtl="1"/>
            <a:r>
              <a:rPr lang="ar-MA" dirty="0" smtClean="0"/>
              <a:t>بقع </a:t>
            </a:r>
            <a:r>
              <a:rPr lang="ar-MA" dirty="0"/>
              <a:t>حمراء صغيرة على سقف الفم (الحنك الرخو أو الصلب</a:t>
            </a:r>
            <a:r>
              <a:rPr lang="ar-MA" dirty="0" smtClean="0"/>
              <a:t>)</a:t>
            </a:r>
          </a:p>
          <a:p>
            <a:pPr algn="just" rtl="1"/>
            <a:r>
              <a:rPr lang="ar-MA" dirty="0"/>
              <a:t>تورم الغدد الليمفاوية في الجزء الأمامي من الرقبة</a:t>
            </a:r>
          </a:p>
          <a:p>
            <a:pPr algn="just" rtl="1"/>
            <a:r>
              <a:rPr lang="ar-MA" dirty="0"/>
              <a:t> قد يعاني الشخص المصاب بالتهاب الحلق </a:t>
            </a:r>
            <a:r>
              <a:rPr lang="ar-MA" dirty="0" smtClean="0"/>
              <a:t>أيضًا </a:t>
            </a:r>
            <a:r>
              <a:rPr lang="ar-MA" dirty="0"/>
              <a:t>من طفح جلدي.</a:t>
            </a:r>
          </a:p>
          <a:p>
            <a:pPr algn="just" rtl="1"/>
            <a:r>
              <a:rPr lang="ar-MA" dirty="0"/>
              <a:t> وأعراض أخرى كالصداع وآلام المعدة والغثيان أو القيء - خاصة عند الأطفال. </a:t>
            </a:r>
            <a:r>
              <a:rPr lang="ar-MA" dirty="0" smtClean="0"/>
              <a:t>عادة </a:t>
            </a:r>
            <a:r>
              <a:rPr lang="ar-MA" dirty="0"/>
              <a:t>ما يستغرق الأمر من يومين إلى خمسة أيام حتى يمرض الشخص الذي </a:t>
            </a:r>
            <a:r>
              <a:rPr lang="ar-MA" dirty="0" smtClean="0"/>
              <a:t>تعرض</a:t>
            </a:r>
            <a:r>
              <a:rPr lang="ar-MA" dirty="0"/>
              <a:t> </a:t>
            </a:r>
            <a:r>
              <a:rPr lang="ar-MA" dirty="0" smtClean="0"/>
              <a:t>ل</a:t>
            </a:r>
            <a:r>
              <a:rPr lang="ar-SA" dirty="0" smtClean="0"/>
              <a:t>لميكروب </a:t>
            </a:r>
            <a:r>
              <a:rPr lang="ar-SA" dirty="0"/>
              <a:t>السبحي</a:t>
            </a:r>
            <a:r>
              <a:rPr lang="ar-MA" dirty="0" smtClean="0"/>
              <a:t>.</a:t>
            </a:r>
            <a:endParaRPr lang="fr-FR" dirty="0"/>
          </a:p>
        </p:txBody>
      </p:sp>
      <p:pic>
        <p:nvPicPr>
          <p:cNvPr id="1026" name="Picture 2" descr="Angine — Wikipédia"/>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2406316"/>
            <a:ext cx="4849562" cy="3770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183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pPr algn="r" rtl="1"/>
            <a:r>
              <a:rPr lang="ar-MA" sz="3600" b="1" dirty="0">
                <a:solidFill>
                  <a:srgbClr val="C00000"/>
                </a:solidFill>
                <a:cs typeface="+mn-cs"/>
              </a:rPr>
              <a:t>كيف يتم علاج التهاب الحلق</a:t>
            </a:r>
            <a:r>
              <a:rPr lang="ar-SA" sz="3600" b="1" dirty="0">
                <a:solidFill>
                  <a:srgbClr val="C00000"/>
                </a:solidFill>
                <a:cs typeface="+mn-cs"/>
              </a:rPr>
              <a:t>؟</a:t>
            </a:r>
            <a:r>
              <a:rPr lang="ar-MA" sz="3600" b="1" dirty="0">
                <a:solidFill>
                  <a:srgbClr val="C00000"/>
                </a:solidFill>
                <a:cs typeface="+mn-cs"/>
              </a:rPr>
              <a:t> </a:t>
            </a:r>
            <a:endParaRPr lang="fr-FR" sz="3600" b="1" dirty="0">
              <a:solidFill>
                <a:srgbClr val="C00000"/>
              </a:solidFill>
              <a:cs typeface="+mn-cs"/>
            </a:endParaRPr>
          </a:p>
        </p:txBody>
      </p:sp>
      <p:sp>
        <p:nvSpPr>
          <p:cNvPr id="3" name="Espace réservé du contenu 2"/>
          <p:cNvSpPr>
            <a:spLocks noGrp="1"/>
          </p:cNvSpPr>
          <p:nvPr>
            <p:ph idx="1"/>
          </p:nvPr>
        </p:nvSpPr>
        <p:spPr/>
        <p:txBody>
          <a:bodyPr/>
          <a:lstStyle/>
          <a:p>
            <a:pPr algn="r" rtl="1"/>
            <a:r>
              <a:rPr lang="ar-MA" dirty="0" smtClean="0"/>
              <a:t>زيارة الطبيب لتحديد </a:t>
            </a:r>
            <a:r>
              <a:rPr lang="ar-MA" dirty="0"/>
              <a:t>العلاج </a:t>
            </a:r>
            <a:r>
              <a:rPr lang="ar-MA" dirty="0" smtClean="0"/>
              <a:t>المناسب (إعطاء </a:t>
            </a:r>
            <a:r>
              <a:rPr lang="ar-MA" dirty="0"/>
              <a:t>المضادات الحيوية لعلاج التهاب </a:t>
            </a:r>
            <a:r>
              <a:rPr lang="ar-MA" dirty="0" smtClean="0"/>
              <a:t>الحلق</a:t>
            </a:r>
            <a:r>
              <a:rPr lang="ar-MA" dirty="0"/>
              <a:t>)</a:t>
            </a:r>
            <a:r>
              <a:rPr lang="ar-MA" dirty="0" smtClean="0"/>
              <a:t> </a:t>
            </a:r>
            <a:r>
              <a:rPr lang="ar-MA" dirty="0"/>
              <a:t>، والتي من شأنها</a:t>
            </a:r>
            <a:r>
              <a:rPr lang="ar-MA" dirty="0" smtClean="0"/>
              <a:t>:</a:t>
            </a:r>
          </a:p>
          <a:p>
            <a:pPr algn="r" rtl="1"/>
            <a:r>
              <a:rPr lang="ar-MA" dirty="0" smtClean="0"/>
              <a:t>تقليل </a:t>
            </a:r>
            <a:r>
              <a:rPr lang="ar-MA" dirty="0"/>
              <a:t>مقدار الوقت الذي يمرض فيه </a:t>
            </a:r>
            <a:r>
              <a:rPr lang="ar-MA" dirty="0" smtClean="0"/>
              <a:t>الطفل</a:t>
            </a:r>
            <a:r>
              <a:rPr lang="ar-MA" dirty="0"/>
              <a:t>؛</a:t>
            </a:r>
            <a:endParaRPr lang="ar-MA" dirty="0" smtClean="0"/>
          </a:p>
          <a:p>
            <a:pPr algn="r" rtl="1"/>
            <a:r>
              <a:rPr lang="ar-MA" dirty="0" smtClean="0"/>
              <a:t>مساعدة</a:t>
            </a:r>
            <a:r>
              <a:rPr lang="ar-MA" dirty="0"/>
              <a:t> الطفل </a:t>
            </a:r>
            <a:r>
              <a:rPr lang="ar-MA" dirty="0" smtClean="0"/>
              <a:t>على </a:t>
            </a:r>
            <a:r>
              <a:rPr lang="ar-MA" dirty="0"/>
              <a:t>الشعور بالتحسن بشكل أسرع </a:t>
            </a:r>
            <a:r>
              <a:rPr lang="ar-MA" dirty="0" smtClean="0"/>
              <a:t>؛</a:t>
            </a:r>
          </a:p>
          <a:p>
            <a:pPr algn="r" rtl="1"/>
            <a:r>
              <a:rPr lang="ar-MA" dirty="0" smtClean="0"/>
              <a:t>التأكد </a:t>
            </a:r>
            <a:r>
              <a:rPr lang="ar-MA" dirty="0"/>
              <a:t>من أن المريض لا </a:t>
            </a:r>
            <a:r>
              <a:rPr lang="ar-MA" dirty="0" smtClean="0"/>
              <a:t>يعدي الآخرين ؛</a:t>
            </a:r>
          </a:p>
          <a:p>
            <a:pPr algn="r" rtl="1"/>
            <a:r>
              <a:rPr lang="ar-MA" dirty="0"/>
              <a:t>منع </a:t>
            </a:r>
            <a:r>
              <a:rPr lang="ar-MA" dirty="0" smtClean="0"/>
              <a:t>تطور التهاب </a:t>
            </a:r>
            <a:r>
              <a:rPr lang="ar-MA" dirty="0"/>
              <a:t>الحلق الى الحمى </a:t>
            </a:r>
            <a:r>
              <a:rPr lang="ar-SA" dirty="0"/>
              <a:t>الروماتيزمية وأمراض القلب الروماتيزمية</a:t>
            </a:r>
            <a:r>
              <a:rPr lang="ar-MA" dirty="0" smtClean="0"/>
              <a:t>.</a:t>
            </a:r>
            <a:endParaRPr lang="fr-FR" dirty="0"/>
          </a:p>
        </p:txBody>
      </p:sp>
    </p:spTree>
    <p:extLst>
      <p:ext uri="{BB962C8B-B14F-4D97-AF65-F5344CB8AC3E}">
        <p14:creationId xmlns:p14="http://schemas.microsoft.com/office/powerpoint/2010/main" val="1804265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18148" y="422867"/>
            <a:ext cx="10515600" cy="915646"/>
          </a:xfrm>
        </p:spPr>
        <p:txBody>
          <a:bodyPr>
            <a:normAutofit fontScale="90000"/>
          </a:bodyPr>
          <a:lstStyle/>
          <a:p>
            <a:pPr algn="r" rtl="1"/>
            <a:r>
              <a:rPr lang="ar-MA" sz="4000" b="1" dirty="0">
                <a:solidFill>
                  <a:srgbClr val="C00000"/>
                </a:solidFill>
                <a:cs typeface="+mn-cs"/>
              </a:rPr>
              <a:t>ما هي وسائل الوقاية من الإصابة بالتهاب الحلق</a:t>
            </a:r>
            <a:r>
              <a:rPr lang="ar-SA" sz="4000" b="1" dirty="0">
                <a:solidFill>
                  <a:srgbClr val="C00000"/>
                </a:solidFill>
                <a:cs typeface="+mn-cs"/>
              </a:rPr>
              <a:t> ؟</a:t>
            </a:r>
            <a:r>
              <a:rPr lang="ar-MA" dirty="0" smtClean="0"/>
              <a:t/>
            </a:r>
            <a:br>
              <a:rPr lang="ar-MA" dirty="0" smtClean="0"/>
            </a:br>
            <a:endParaRPr lang="fr-FR" dirty="0"/>
          </a:p>
        </p:txBody>
      </p:sp>
      <p:sp>
        <p:nvSpPr>
          <p:cNvPr id="3" name="Espace réservé du contenu 2"/>
          <p:cNvSpPr>
            <a:spLocks noGrp="1"/>
          </p:cNvSpPr>
          <p:nvPr>
            <p:ph idx="1"/>
          </p:nvPr>
        </p:nvSpPr>
        <p:spPr>
          <a:xfrm>
            <a:off x="6472989" y="1563144"/>
            <a:ext cx="5380429" cy="4351338"/>
          </a:xfrm>
        </p:spPr>
        <p:txBody>
          <a:bodyPr/>
          <a:lstStyle/>
          <a:p>
            <a:pPr marL="0" indent="0" algn="r" rtl="1">
              <a:buNone/>
            </a:pPr>
            <a:r>
              <a:rPr lang="ar-MA" dirty="0" smtClean="0"/>
              <a:t>لمنــع انتقــال الميكروب </a:t>
            </a:r>
            <a:r>
              <a:rPr lang="ar-MA" dirty="0" err="1" smtClean="0"/>
              <a:t>الســبحي</a:t>
            </a:r>
            <a:r>
              <a:rPr lang="ar-MA" dirty="0" smtClean="0"/>
              <a:t> والوقايــة مــن الإصابة بالتهــاب الحلــق يكفــي الالتزام بقواعــد النظافــة، لــذا عليــك:</a:t>
            </a:r>
          </a:p>
          <a:p>
            <a:pPr marL="0" indent="0" algn="r" rtl="1">
              <a:buNone/>
            </a:pPr>
            <a:r>
              <a:rPr lang="ar-MA" dirty="0" smtClean="0"/>
              <a:t>• غسل وجهك ويديك باستمرار.</a:t>
            </a:r>
          </a:p>
          <a:p>
            <a:pPr marL="0" indent="0" algn="r" rtl="1">
              <a:buNone/>
            </a:pPr>
            <a:r>
              <a:rPr lang="ar-MA" dirty="0" smtClean="0"/>
              <a:t>• تناول الأغدية الصحية. </a:t>
            </a:r>
          </a:p>
          <a:p>
            <a:pPr marL="0" indent="0" algn="r" rtl="1">
              <a:buNone/>
            </a:pPr>
            <a:r>
              <a:rPr lang="ar-MA" dirty="0" smtClean="0"/>
              <a:t>• تنظيف أسنانك بالفرشاة بانتظام. </a:t>
            </a:r>
          </a:p>
          <a:p>
            <a:pPr marL="0" indent="0" algn="r" rtl="1">
              <a:buNone/>
            </a:pPr>
            <a:r>
              <a:rPr lang="ar-MA" dirty="0" smtClean="0"/>
              <a:t>• الحرص على نظافة المنزل وتهويته.</a:t>
            </a:r>
          </a:p>
          <a:p>
            <a:pPr algn="r" rtl="1"/>
            <a:endParaRPr lang="fr-FR" dirty="0"/>
          </a:p>
        </p:txBody>
      </p:sp>
      <p:pic>
        <p:nvPicPr>
          <p:cNvPr id="4" name="Image 3" descr="stock-imag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5895" y="1338513"/>
            <a:ext cx="2535906" cy="2400300"/>
          </a:xfrm>
          <a:prstGeom prst="rect">
            <a:avLst/>
          </a:prstGeom>
          <a:noFill/>
          <a:ln>
            <a:noFill/>
          </a:ln>
        </p:spPr>
      </p:pic>
      <p:pic>
        <p:nvPicPr>
          <p:cNvPr id="5" name="Image 4" descr="stock-image.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374" y="3924099"/>
            <a:ext cx="2646948" cy="2377440"/>
          </a:xfrm>
          <a:prstGeom prst="rect">
            <a:avLst/>
          </a:prstGeom>
          <a:noFill/>
          <a:ln>
            <a:noFill/>
          </a:ln>
        </p:spPr>
      </p:pic>
      <p:pic>
        <p:nvPicPr>
          <p:cNvPr id="7" name="Image 6" descr="10 principes d&amp;#39;une alimentation saine selon A.Vogel - A.Vogel"/>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289924" y="1338513"/>
            <a:ext cx="2786024" cy="2400300"/>
          </a:xfrm>
          <a:prstGeom prst="rect">
            <a:avLst/>
          </a:prstGeom>
          <a:noFill/>
          <a:ln>
            <a:noFill/>
          </a:ln>
        </p:spPr>
      </p:pic>
      <p:pic>
        <p:nvPicPr>
          <p:cNvPr id="8" name="Image 7" descr="Aération de la maison : comment procéder"/>
          <p:cNvPicPr/>
          <p:nvPr/>
        </p:nvPicPr>
        <p:blipFill>
          <a:blip r:embed="rId5">
            <a:extLst>
              <a:ext uri="{28A0092B-C50C-407E-A947-70E740481C1C}">
                <a14:useLocalDpi xmlns:a14="http://schemas.microsoft.com/office/drawing/2010/main" val="0"/>
              </a:ext>
            </a:extLst>
          </a:blip>
          <a:srcRect/>
          <a:stretch>
            <a:fillRect/>
          </a:stretch>
        </p:blipFill>
        <p:spPr bwMode="auto">
          <a:xfrm>
            <a:off x="3289924" y="3924099"/>
            <a:ext cx="2786024" cy="2377440"/>
          </a:xfrm>
          <a:prstGeom prst="rect">
            <a:avLst/>
          </a:prstGeom>
          <a:noFill/>
          <a:ln>
            <a:noFill/>
          </a:ln>
        </p:spPr>
      </p:pic>
    </p:spTree>
    <p:extLst>
      <p:ext uri="{BB962C8B-B14F-4D97-AF65-F5344CB8AC3E}">
        <p14:creationId xmlns:p14="http://schemas.microsoft.com/office/powerpoint/2010/main" val="746649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208294" y="1825625"/>
            <a:ext cx="5145505" cy="4351338"/>
          </a:xfrm>
        </p:spPr>
        <p:txBody>
          <a:bodyPr/>
          <a:lstStyle/>
          <a:p>
            <a:pPr algn="just" rtl="1"/>
            <a:r>
              <a:rPr lang="ar-MA" dirty="0" smtClean="0"/>
              <a:t>للوقايـة مـن الحمـى الروماتيزميـة، مـن الضروري استشـارة الطبيـب بمجرد ظهــور علامــات التهــاب الحلــق او اللوزتين (ألم في الحلــق، صعوبــة البلــع، الحمـى، التعـب) مـع الحـرص علـى اتبـاع الوصفـة الطبيـة والابتعاد تمامـا عـن التطبيـب الذاتي والتـداوي بالأعشاب</a:t>
            </a:r>
          </a:p>
        </p:txBody>
      </p:sp>
      <p:sp>
        <p:nvSpPr>
          <p:cNvPr id="4" name="Titre 3"/>
          <p:cNvSpPr>
            <a:spLocks noGrp="1"/>
          </p:cNvSpPr>
          <p:nvPr>
            <p:ph type="title"/>
          </p:nvPr>
        </p:nvSpPr>
        <p:spPr>
          <a:xfrm>
            <a:off x="838200" y="365125"/>
            <a:ext cx="10712116" cy="1325563"/>
          </a:xfrm>
        </p:spPr>
        <p:txBody>
          <a:bodyPr/>
          <a:lstStyle/>
          <a:p>
            <a:pPr algn="r" rtl="1"/>
            <a:r>
              <a:rPr lang="ar-MA" sz="3600" b="1" dirty="0">
                <a:solidFill>
                  <a:srgbClr val="C00000"/>
                </a:solidFill>
                <a:cs typeface="+mn-cs"/>
              </a:rPr>
              <a:t>ما هي وسائل الوقاية من الإصابة بالحمى الروماتيزمية</a:t>
            </a:r>
            <a:r>
              <a:rPr lang="ar-SA" sz="3600" b="1" dirty="0">
                <a:solidFill>
                  <a:srgbClr val="C00000"/>
                </a:solidFill>
                <a:cs typeface="+mn-cs"/>
              </a:rPr>
              <a:t> ؟</a:t>
            </a:r>
            <a:r>
              <a:rPr lang="ar-MA" dirty="0" smtClean="0"/>
              <a:t/>
            </a:r>
            <a:br>
              <a:rPr lang="ar-MA" dirty="0" smtClean="0"/>
            </a:br>
            <a:endParaRPr lang="fr-FR" dirty="0"/>
          </a:p>
        </p:txBody>
      </p:sp>
      <p:pic>
        <p:nvPicPr>
          <p:cNvPr id="5" name="Image 4" descr="clinic-syria.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38200" y="1690688"/>
            <a:ext cx="3979244" cy="3840480"/>
          </a:xfrm>
          <a:prstGeom prst="rect">
            <a:avLst/>
          </a:prstGeom>
          <a:noFill/>
          <a:ln>
            <a:noFill/>
          </a:ln>
        </p:spPr>
      </p:pic>
    </p:spTree>
    <p:extLst>
      <p:ext uri="{BB962C8B-B14F-4D97-AF65-F5344CB8AC3E}">
        <p14:creationId xmlns:p14="http://schemas.microsoft.com/office/powerpoint/2010/main" val="2063737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365125"/>
            <a:ext cx="10515600" cy="1042571"/>
          </a:xfrm>
        </p:spPr>
        <p:txBody>
          <a:bodyPr>
            <a:normAutofit fontScale="90000"/>
          </a:bodyPr>
          <a:lstStyle/>
          <a:p>
            <a:pPr algn="r" rtl="1"/>
            <a:r>
              <a:rPr lang="ar-MA" sz="4000" b="1" dirty="0">
                <a:solidFill>
                  <a:srgbClr val="C00000"/>
                </a:solidFill>
                <a:cs typeface="+mn-cs"/>
              </a:rPr>
              <a:t>ما هي وسائل الوقاية من أمراض القلب الروماتيزمية</a:t>
            </a:r>
            <a:r>
              <a:rPr lang="ar-SA" sz="4000" b="1" dirty="0">
                <a:solidFill>
                  <a:srgbClr val="C00000"/>
                </a:solidFill>
                <a:cs typeface="+mn-cs"/>
              </a:rPr>
              <a:t> ؟</a:t>
            </a:r>
            <a:r>
              <a:rPr lang="ar-MA" dirty="0" smtClean="0"/>
              <a:t/>
            </a:r>
            <a:br>
              <a:rPr lang="ar-MA" dirty="0" smtClean="0"/>
            </a:br>
            <a:endParaRPr lang="fr-FR" dirty="0"/>
          </a:p>
        </p:txBody>
      </p:sp>
      <p:sp>
        <p:nvSpPr>
          <p:cNvPr id="3" name="Espace réservé du contenu 2"/>
          <p:cNvSpPr>
            <a:spLocks noGrp="1"/>
          </p:cNvSpPr>
          <p:nvPr>
            <p:ph idx="1"/>
          </p:nvPr>
        </p:nvSpPr>
        <p:spPr>
          <a:xfrm>
            <a:off x="3525252" y="1407696"/>
            <a:ext cx="8361948" cy="5240754"/>
          </a:xfrm>
        </p:spPr>
        <p:txBody>
          <a:bodyPr>
            <a:normAutofit lnSpcReduction="10000"/>
          </a:bodyPr>
          <a:lstStyle/>
          <a:p>
            <a:pPr marL="0" indent="0" algn="just" rtl="1">
              <a:buNone/>
            </a:pPr>
            <a:r>
              <a:rPr lang="ar-MA" dirty="0" smtClean="0"/>
              <a:t>عنـد الإصابة بالحمـى الروماتيزميـة، الطبيـب المعالج يصـف لـك حقنـة طويلـة المفعـول كل 3 أو 4 أسـابيع.</a:t>
            </a:r>
          </a:p>
          <a:p>
            <a:pPr algn="just" rtl="1"/>
            <a:r>
              <a:rPr lang="ar-MA" dirty="0" smtClean="0"/>
              <a:t>مدة اتباع هذه الحقن تختلف حسب حالة الشخص المصاب.</a:t>
            </a:r>
          </a:p>
          <a:p>
            <a:pPr algn="just" rtl="1"/>
            <a:r>
              <a:rPr lang="ar-MA" dirty="0" smtClean="0"/>
              <a:t>الهـدف الأساسي مـن هـذه الحقـن هو منـع تكـرار نوبـات الحمـى الروماتيزمية، منـع أو عـلى الأقل تأخـر تلـف صمامات القلـب وجراحـة القلـب، لـذا يوصى بزيـارة طبيـب القلـب مـرة واحـدة علـى الأقل في السـنة.</a:t>
            </a:r>
            <a:endParaRPr lang="fr-FR" dirty="0" smtClean="0"/>
          </a:p>
          <a:p>
            <a:pPr algn="just" rtl="1"/>
            <a:r>
              <a:rPr lang="ar-MA" dirty="0" smtClean="0"/>
              <a:t>في حالة إصابة الشخص بأمراض </a:t>
            </a:r>
            <a:r>
              <a:rPr lang="ar-MA" dirty="0"/>
              <a:t>القلب الروماتيزمية </a:t>
            </a:r>
            <a:r>
              <a:rPr lang="ar-MA" dirty="0" smtClean="0"/>
              <a:t>قد </a:t>
            </a:r>
            <a:r>
              <a:rPr lang="ar-MA" dirty="0"/>
              <a:t>يُعطى </a:t>
            </a:r>
            <a:r>
              <a:rPr lang="ar-MA" dirty="0" smtClean="0"/>
              <a:t>المصاب بعض </a:t>
            </a:r>
            <a:r>
              <a:rPr lang="ar-MA" dirty="0"/>
              <a:t>الأدوية لعلاج الأعراض ، ولكن لا يمكن معالجة الضرر الذي </a:t>
            </a:r>
            <a:r>
              <a:rPr lang="ar-MA" dirty="0" smtClean="0"/>
              <a:t>لحق </a:t>
            </a:r>
            <a:r>
              <a:rPr lang="ar-MA" dirty="0"/>
              <a:t>بالقلب إلا من خلال الجراحة.</a:t>
            </a:r>
            <a:endParaRPr lang="ar-MA" dirty="0" smtClean="0"/>
          </a:p>
          <a:p>
            <a:pPr algn="just" rtl="1"/>
            <a:r>
              <a:rPr lang="ar-MA" dirty="0" smtClean="0"/>
              <a:t>كمـا يوصى بإجـراء زيـارات منتظمـة لطبيـب الأسنان لأهمية الحفـاظ عـلى صحـة ونظافـة الفـم والأسنان للوقايـة مـن المضاعفات التعفنيـة للقلـب لـدى </a:t>
            </a:r>
            <a:r>
              <a:rPr lang="ar-MA" dirty="0"/>
              <a:t>الشخاص المصابين </a:t>
            </a:r>
            <a:r>
              <a:rPr lang="ar-MA" dirty="0" smtClean="0"/>
              <a:t>بأمـراض القلـب الروماتيزميـة. </a:t>
            </a:r>
            <a:endParaRPr lang="fr-FR" dirty="0"/>
          </a:p>
        </p:txBody>
      </p:sp>
      <p:pic>
        <p:nvPicPr>
          <p:cNvPr id="4" name="Image 3" descr="Injection ou voie orale ?"/>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2783" y="2095500"/>
            <a:ext cx="3152140" cy="2914650"/>
          </a:xfrm>
          <a:prstGeom prst="rect">
            <a:avLst/>
          </a:prstGeom>
          <a:noFill/>
          <a:ln>
            <a:noFill/>
          </a:ln>
        </p:spPr>
      </p:pic>
    </p:spTree>
    <p:extLst>
      <p:ext uri="{BB962C8B-B14F-4D97-AF65-F5344CB8AC3E}">
        <p14:creationId xmlns:p14="http://schemas.microsoft.com/office/powerpoint/2010/main" val="2292601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38200" y="627063"/>
            <a:ext cx="10515600" cy="1063625"/>
          </a:xfrm>
        </p:spPr>
        <p:txBody>
          <a:bodyPr>
            <a:normAutofit fontScale="90000"/>
          </a:bodyPr>
          <a:lstStyle/>
          <a:p>
            <a:pPr algn="r" rtl="1"/>
            <a:r>
              <a:rPr lang="ar-MA" sz="3600" b="1" dirty="0">
                <a:solidFill>
                  <a:srgbClr val="C00000"/>
                </a:solidFill>
                <a:cs typeface="+mn-cs"/>
              </a:rPr>
              <a:t>الحمل وأمراض القلب الروماتيزمية</a:t>
            </a:r>
            <a:r>
              <a:rPr lang="ar-MA" dirty="0" smtClean="0"/>
              <a:t/>
            </a:r>
            <a:br>
              <a:rPr lang="ar-MA" dirty="0" smtClean="0"/>
            </a:br>
            <a:endParaRPr lang="fr-FR" dirty="0"/>
          </a:p>
        </p:txBody>
      </p:sp>
      <p:sp>
        <p:nvSpPr>
          <p:cNvPr id="3" name="Espace réservé du contenu 2"/>
          <p:cNvSpPr>
            <a:spLocks noGrp="1"/>
          </p:cNvSpPr>
          <p:nvPr>
            <p:ph idx="1"/>
          </p:nvPr>
        </p:nvSpPr>
        <p:spPr>
          <a:xfrm>
            <a:off x="3221455" y="1690688"/>
            <a:ext cx="8730916" cy="4351338"/>
          </a:xfrm>
        </p:spPr>
        <p:txBody>
          <a:bodyPr>
            <a:normAutofit fontScale="92500" lnSpcReduction="10000"/>
          </a:bodyPr>
          <a:lstStyle/>
          <a:p>
            <a:pPr algn="just" rtl="1"/>
            <a:r>
              <a:rPr lang="ar-MA" dirty="0" smtClean="0"/>
              <a:t>يمكــن </a:t>
            </a:r>
            <a:r>
              <a:rPr lang="ar-MA" dirty="0"/>
              <a:t>أن يشكل الحمــل خطــرا على المرأة المصابة بأمــراض القلــب الروماتيزميــة، </a:t>
            </a:r>
            <a:r>
              <a:rPr lang="ar-MA" dirty="0" smtClean="0"/>
              <a:t>لأن هذا المرض يتفاقم </a:t>
            </a:r>
            <a:r>
              <a:rPr lang="ar-MA" dirty="0"/>
              <a:t>بشكل أكبر بسبب الحمل والضغوط التي يتعرض لها جسم المرأة. </a:t>
            </a:r>
            <a:endParaRPr lang="ar-MA" dirty="0" smtClean="0"/>
          </a:p>
          <a:p>
            <a:pPr algn="just" rtl="1"/>
            <a:r>
              <a:rPr lang="ar-MA" dirty="0" smtClean="0"/>
              <a:t>تتعرض </a:t>
            </a:r>
            <a:r>
              <a:rPr lang="ar-MA" dirty="0"/>
              <a:t>النساء الحوامل المصابات بأمــراض القلــب الروماتيزميــة، لخطر عدم انتظام ضربات القلب وفشل القلب </a:t>
            </a:r>
            <a:r>
              <a:rPr lang="ar-MA" dirty="0" smtClean="0"/>
              <a:t>مما </a:t>
            </a:r>
            <a:r>
              <a:rPr lang="ar-MA" dirty="0"/>
              <a:t>يزيد الضغط على صمامات القلب</a:t>
            </a:r>
            <a:r>
              <a:rPr lang="ar-MA" dirty="0" smtClean="0"/>
              <a:t>.</a:t>
            </a:r>
          </a:p>
          <a:p>
            <a:pPr algn="just" rtl="1"/>
            <a:r>
              <a:rPr lang="ar-MA" dirty="0" smtClean="0"/>
              <a:t>هناك </a:t>
            </a:r>
            <a:r>
              <a:rPr lang="ar-MA" dirty="0"/>
              <a:t>الكثير من النساء </a:t>
            </a:r>
            <a:r>
              <a:rPr lang="ar-MA" dirty="0" smtClean="0"/>
              <a:t>الحوامل لا يعلمن </a:t>
            </a:r>
            <a:r>
              <a:rPr lang="ar-MA" dirty="0" err="1" smtClean="0"/>
              <a:t>بأصابتهن</a:t>
            </a:r>
            <a:r>
              <a:rPr lang="ar-MA" dirty="0" smtClean="0"/>
              <a:t> بأمراض </a:t>
            </a:r>
            <a:r>
              <a:rPr lang="ar-MA" dirty="0"/>
              <a:t>القلب الروماتيزمية حتى الحمل ، لذلك يُنصح بإجراء فحوصات منتظمة لجميع النساء الحوامل ، خاصة في المناطق التي توجد فيها الحمى الروماتيزمية وأمراض القلب الروماتيزمية</a:t>
            </a:r>
            <a:r>
              <a:rPr lang="ar-MA" dirty="0" smtClean="0"/>
              <a:t>.</a:t>
            </a:r>
          </a:p>
          <a:p>
            <a:pPr algn="just" rtl="1"/>
            <a:r>
              <a:rPr lang="ar-MA" dirty="0" smtClean="0"/>
              <a:t>لــذا يجــب تتبــع الحمــل بصفــة منتظمــة والاستمرار في أخــذ الحقــن طويلــة المفعول، كمــا يجــب أن </a:t>
            </a:r>
            <a:r>
              <a:rPr lang="ar-MA" dirty="0"/>
              <a:t>تتــم الــولادة </a:t>
            </a:r>
            <a:r>
              <a:rPr lang="ar-MA" dirty="0" smtClean="0"/>
              <a:t>في مؤسســة صحيــة.</a:t>
            </a:r>
            <a:endParaRPr lang="fr-FR" dirty="0"/>
          </a:p>
        </p:txBody>
      </p:sp>
      <p:pic>
        <p:nvPicPr>
          <p:cNvPr id="4" name="Image 3" descr="stock-image.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6160" y="1973985"/>
            <a:ext cx="2397042" cy="2899585"/>
          </a:xfrm>
          <a:prstGeom prst="rect">
            <a:avLst/>
          </a:prstGeom>
          <a:noFill/>
          <a:ln>
            <a:noFill/>
          </a:ln>
        </p:spPr>
      </p:pic>
    </p:spTree>
    <p:extLst>
      <p:ext uri="{BB962C8B-B14F-4D97-AF65-F5344CB8AC3E}">
        <p14:creationId xmlns:p14="http://schemas.microsoft.com/office/powerpoint/2010/main" val="221609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r" rtl="1"/>
            <a:r>
              <a:rPr lang="ar-MA" sz="3600" b="1" dirty="0">
                <a:solidFill>
                  <a:srgbClr val="C00000"/>
                </a:solidFill>
                <a:cs typeface="+mn-cs"/>
              </a:rPr>
              <a:t>الخاتمة</a:t>
            </a:r>
            <a:r>
              <a:rPr lang="ar-MA" dirty="0" smtClean="0"/>
              <a:t> </a:t>
            </a:r>
            <a:endParaRPr lang="fr-FR" dirty="0"/>
          </a:p>
        </p:txBody>
      </p:sp>
      <p:sp>
        <p:nvSpPr>
          <p:cNvPr id="3" name="Espace réservé du contenu 2"/>
          <p:cNvSpPr>
            <a:spLocks noGrp="1"/>
          </p:cNvSpPr>
          <p:nvPr>
            <p:ph idx="1"/>
          </p:nvPr>
        </p:nvSpPr>
        <p:spPr>
          <a:xfrm>
            <a:off x="838200" y="1816833"/>
            <a:ext cx="10744200" cy="4351338"/>
          </a:xfrm>
        </p:spPr>
        <p:txBody>
          <a:bodyPr>
            <a:normAutofit/>
          </a:bodyPr>
          <a:lstStyle/>
          <a:p>
            <a:pPr algn="just" rtl="1"/>
            <a:r>
              <a:rPr lang="ar-MA" sz="3600" smtClean="0"/>
              <a:t>رغم </a:t>
            </a:r>
            <a:r>
              <a:rPr lang="ar-MA" sz="3600"/>
              <a:t>أن </a:t>
            </a:r>
            <a:r>
              <a:rPr lang="ar-MA" sz="3600" dirty="0" smtClean="0"/>
              <a:t>وزارة الصحــة توفــر الاستشارات الطبيــة العامــة لتشــخيص وعــلاج التهــاب الحلــق واللوزتين والحقــن طويلــة المفعول للوقايــة مــن حالات الحمــى الروماتيزميـة وأمـراض القلـب الروماتيزميــة مجانـا في  جميــع المراكز الصحيــة للمملكــة لكن من الضروري مشاركة والتزام جميع الجهات الفاعلة ، على مختلف مستويات التدخل، لمحاربة الحمى الروماتيزمية.</a:t>
            </a:r>
          </a:p>
        </p:txBody>
      </p:sp>
    </p:spTree>
    <p:extLst>
      <p:ext uri="{BB962C8B-B14F-4D97-AF65-F5344CB8AC3E}">
        <p14:creationId xmlns:p14="http://schemas.microsoft.com/office/powerpoint/2010/main" val="3914904323"/>
      </p:ext>
    </p:extLst>
  </p:cSld>
  <p:clrMapOvr>
    <a:overrideClrMapping bg1="lt1" tx1="dk1" bg2="lt2" tx2="dk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82162" y="131885"/>
            <a:ext cx="4551484" cy="6515100"/>
          </a:xfrm>
        </p:spPr>
      </p:pic>
      <p:sp>
        <p:nvSpPr>
          <p:cNvPr id="5" name="Espace réservé du texte 4"/>
          <p:cNvSpPr txBox="1">
            <a:spLocks/>
          </p:cNvSpPr>
          <p:nvPr/>
        </p:nvSpPr>
        <p:spPr>
          <a:xfrm>
            <a:off x="6621832" y="2127403"/>
            <a:ext cx="3888432" cy="1656184"/>
          </a:xfrm>
          <a:prstGeom prst="rect">
            <a:avLst/>
          </a:prstGeom>
          <a:noFill/>
        </p:spPr>
        <p:txBody>
          <a:bodyPr vert="horz" lIns="91440" tIns="45720" rIns="91440" bIns="45720" rtlCol="0" anchor="ctr">
            <a:normAutofit/>
          </a:bodyPr>
          <a:lstStyle/>
          <a:p>
            <a:pPr marL="342900" marR="0" lvl="0" indent="-342900" algn="ctr" defTabSz="914400" rtl="1" eaLnBrk="1" fontAlgn="auto" latinLnBrk="0" hangingPunct="1">
              <a:lnSpc>
                <a:spcPct val="100000"/>
              </a:lnSpc>
              <a:spcBef>
                <a:spcPct val="0"/>
              </a:spcBef>
              <a:spcAft>
                <a:spcPts val="0"/>
              </a:spcAft>
              <a:buClrTx/>
              <a:buSzTx/>
              <a:tabLst/>
              <a:defRPr/>
            </a:pPr>
            <a:r>
              <a:rPr lang="ar-MA" sz="3600" b="1" dirty="0">
                <a:solidFill>
                  <a:srgbClr val="C00000"/>
                </a:solidFill>
                <a:latin typeface="+mj-lt"/>
                <a:ea typeface="+mj-ea"/>
              </a:rPr>
              <a:t>شكرا على</a:t>
            </a:r>
            <a:r>
              <a:rPr lang="fr-FR" sz="3600" b="1" dirty="0">
                <a:solidFill>
                  <a:srgbClr val="C00000"/>
                </a:solidFill>
                <a:latin typeface="+mj-lt"/>
                <a:ea typeface="+mj-ea"/>
              </a:rPr>
              <a:t> </a:t>
            </a:r>
            <a:r>
              <a:rPr lang="ar-MA" sz="3600" b="1" dirty="0">
                <a:solidFill>
                  <a:srgbClr val="C00000"/>
                </a:solidFill>
                <a:latin typeface="+mj-lt"/>
                <a:ea typeface="+mj-ea"/>
              </a:rPr>
              <a:t>حسن انتباهكم</a:t>
            </a:r>
            <a:endParaRPr lang="fr-FR" sz="3600" b="1" dirty="0">
              <a:solidFill>
                <a:srgbClr val="C00000"/>
              </a:solidFill>
              <a:latin typeface="+mj-lt"/>
              <a:ea typeface="+mj-ea"/>
            </a:endParaRPr>
          </a:p>
        </p:txBody>
      </p:sp>
    </p:spTree>
    <p:extLst>
      <p:ext uri="{BB962C8B-B14F-4D97-AF65-F5344CB8AC3E}">
        <p14:creationId xmlns:p14="http://schemas.microsoft.com/office/powerpoint/2010/main" val="322169217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6DC61E25C93E5458F0FD8D5CDF6D6A7" ma:contentTypeVersion="1" ma:contentTypeDescription="Crée un document." ma:contentTypeScope="" ma:versionID="48504d9cac5ab2517ebac926d94e4dc4">
  <xsd:schema xmlns:xsd="http://www.w3.org/2001/XMLSchema" xmlns:xs="http://www.w3.org/2001/XMLSchema" xmlns:p="http://schemas.microsoft.com/office/2006/metadata/properties" xmlns:ns1="http://schemas.microsoft.com/sharepoint/v3" targetNamespace="http://schemas.microsoft.com/office/2006/metadata/properties" ma:root="true" ma:fieldsID="2964448327911e6d8db575cb01999c23"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D52A73DD-4265-404B-880A-FC375EDAA047}"/>
</file>

<file path=customXml/itemProps2.xml><?xml version="1.0" encoding="utf-8"?>
<ds:datastoreItem xmlns:ds="http://schemas.openxmlformats.org/officeDocument/2006/customXml" ds:itemID="{7C2A31F9-024A-4DFF-9441-324E757605D7}"/>
</file>

<file path=customXml/itemProps3.xml><?xml version="1.0" encoding="utf-8"?>
<ds:datastoreItem xmlns:ds="http://schemas.openxmlformats.org/officeDocument/2006/customXml" ds:itemID="{6DA79FF9-0D83-4FCE-BA24-938E15AB910F}"/>
</file>

<file path=docProps/app.xml><?xml version="1.0" encoding="utf-8"?>
<Properties xmlns="http://schemas.openxmlformats.org/officeDocument/2006/extended-properties" xmlns:vt="http://schemas.openxmlformats.org/officeDocument/2006/docPropsVTypes">
  <Template/>
  <TotalTime>352</TotalTime>
  <Words>996</Words>
  <Application>Microsoft Office PowerPoint</Application>
  <PresentationFormat>Grand écran</PresentationFormat>
  <Paragraphs>79</Paragraphs>
  <Slides>16</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16</vt:i4>
      </vt:variant>
    </vt:vector>
  </HeadingPairs>
  <TitlesOfParts>
    <vt:vector size="22" baseType="lpstr">
      <vt:lpstr>Arial</vt:lpstr>
      <vt:lpstr>Bookman Old Style</vt:lpstr>
      <vt:lpstr>Calibri</vt:lpstr>
      <vt:lpstr>Calibri Light</vt:lpstr>
      <vt:lpstr>Times New Roman</vt:lpstr>
      <vt:lpstr>Thème Office</vt:lpstr>
      <vt:lpstr>Présentation PowerPoint</vt:lpstr>
      <vt:lpstr>المحتوى</vt:lpstr>
      <vt:lpstr>مقدمة</vt:lpstr>
      <vt:lpstr>ما هي الحمى الروماتيزمية وأمراض القلب الروماتيزمية؟</vt:lpstr>
      <vt:lpstr>ما هي أعراض وعلامات الحمى الروماتيزمية وأمراض القلب الروماتيزمية؟ </vt:lpstr>
      <vt:lpstr>كيف يتطور المرض ؟</vt:lpstr>
      <vt:lpstr>ما هو التهاب الحلق أو لحلاقم بالميكروب السبحي ؟</vt:lpstr>
      <vt:lpstr>كيف تنتقل الجراثيم السبحية المسببة في التهاب الحلق ؟</vt:lpstr>
      <vt:lpstr>ما هي اعراض التهاب الحلق بالميكروب السبحي ؟ </vt:lpstr>
      <vt:lpstr>كيف يتم علاج التهاب الحلق؟ </vt:lpstr>
      <vt:lpstr>ما هي وسائل الوقاية من الإصابة بالتهاب الحلق ؟ </vt:lpstr>
      <vt:lpstr>ما هي وسائل الوقاية من الإصابة بالحمى الروماتيزمية ؟ </vt:lpstr>
      <vt:lpstr>ما هي وسائل الوقاية من أمراض القلب الروماتيزمية ؟ </vt:lpstr>
      <vt:lpstr>الحمل وأمراض القلب الروماتيزمية </vt:lpstr>
      <vt:lpstr>الخاتمة </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الحملة  التحسيسية عن الحمى الروماتيزمية</dc:title>
  <dc:creator>pùpù</dc:creator>
  <cp:lastModifiedBy>Lenovo</cp:lastModifiedBy>
  <cp:revision>44</cp:revision>
  <dcterms:created xsi:type="dcterms:W3CDTF">2022-01-27T10:21:41Z</dcterms:created>
  <dcterms:modified xsi:type="dcterms:W3CDTF">2022-02-28T10:22:31Z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0x01010086DC61E25C93E5458F0FD8D5CDF6D6A7</vt:lpwstr>
  </property>
</Properties>
</file>